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6C850B5A-2F73-4B17-867E-2ED9EFF52E15}" type="datetimeFigureOut">
              <a:rPr lang="el-GR" smtClean="0"/>
              <a:t>27/4/2020</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2D0FD993-D331-4374-A52A-B2EAABCA7A2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6C850B5A-2F73-4B17-867E-2ED9EFF52E15}" type="datetimeFigureOut">
              <a:rPr lang="el-GR" smtClean="0"/>
              <a:t>27/4/2020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6C850B5A-2F73-4B17-867E-2ED9EFF52E15}" type="datetimeFigureOut">
              <a:rPr lang="el-GR" smtClean="0"/>
              <a:t>27/4/2020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6C850B5A-2F73-4B17-867E-2ED9EFF52E15}" type="datetimeFigureOut">
              <a:rPr lang="el-GR" smtClean="0"/>
              <a:t>27/4/2020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6C850B5A-2F73-4B17-867E-2ED9EFF52E15}" type="datetimeFigureOut">
              <a:rPr lang="el-GR" smtClean="0"/>
              <a:t>27/4/2020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0FD993-D331-4374-A52A-B2EAABCA7A2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6C850B5A-2F73-4B17-867E-2ED9EFF52E15}" type="datetimeFigureOut">
              <a:rPr lang="el-GR" smtClean="0"/>
              <a:t>27/4/2020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6C850B5A-2F73-4B17-867E-2ED9EFF52E15}" type="datetimeFigureOut">
              <a:rPr lang="el-GR" smtClean="0"/>
              <a:t>27/4/2020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6C850B5A-2F73-4B17-867E-2ED9EFF52E15}" type="datetimeFigureOut">
              <a:rPr lang="el-GR" smtClean="0"/>
              <a:t>27/4/2020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50B5A-2F73-4B17-867E-2ED9EFF52E15}" type="datetimeFigureOut">
              <a:rPr lang="el-GR" smtClean="0"/>
              <a:t>27/4/2020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6C850B5A-2F73-4B17-867E-2ED9EFF52E15}" type="datetimeFigureOut">
              <a:rPr lang="el-GR" smtClean="0"/>
              <a:t>27/4/2020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0FD993-D331-4374-A52A-B2EAABCA7A2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6C850B5A-2F73-4B17-867E-2ED9EFF52E15}" type="datetimeFigureOut">
              <a:rPr lang="el-GR" smtClean="0"/>
              <a:t>27/4/2020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2D0FD993-D331-4374-A52A-B2EAABCA7A2D}"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850B5A-2F73-4B17-867E-2ED9EFF52E15}" type="datetimeFigureOut">
              <a:rPr lang="el-GR" smtClean="0"/>
              <a:t>27/4/2020</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0FD993-D331-4374-A52A-B2EAABCA7A2D}"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4%CE%B9%CE%BF%CE%BE%CE%B5%CE%AF%CE%B4%CE%B9%CE%BF_%CF%84%CE%BF%CF%85_%CE%AC%CE%BD%CE%B8%CF%81%CE%B1%CE%BA%CE%BF%CF%82" TargetMode="External"/><Relationship Id="rId2" Type="http://schemas.openxmlformats.org/officeDocument/2006/relationships/hyperlink" Target="https://el.wikipedia.org/wiki/%CE%9F%CE%BE%CF%85%CE%B3%CF%8C%CE%BD%CE%BF"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Η φυσιολογία της κατάδυσης</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707" y="3428999"/>
            <a:ext cx="7038975" cy="2638425"/>
          </a:xfrm>
          <a:prstGeom prst="rect">
            <a:avLst/>
          </a:prstGeom>
        </p:spPr>
      </p:pic>
    </p:spTree>
    <p:extLst>
      <p:ext uri="{BB962C8B-B14F-4D97-AF65-F5344CB8AC3E}">
        <p14:creationId xmlns:p14="http://schemas.microsoft.com/office/powerpoint/2010/main" val="145995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052736"/>
            <a:ext cx="8229600" cy="4389120"/>
          </a:xfrm>
        </p:spPr>
        <p:txBody>
          <a:bodyPr/>
          <a:lstStyle/>
          <a:p>
            <a:r>
              <a:rPr lang="el-GR" dirty="0"/>
              <a:t>Το τύμπανο, είναι μια μεμβράνη που υπάρχει μέσα στο αφτί μας. Ο αέρας που βρίσκεται μέσα από το τύμπανο έχει πίεση 1 </a:t>
            </a:r>
            <a:r>
              <a:rPr lang="en-US" dirty="0" err="1"/>
              <a:t>atm</a:t>
            </a:r>
            <a:r>
              <a:rPr lang="el-GR" dirty="0" smtClean="0"/>
              <a:t>.</a:t>
            </a:r>
          </a:p>
          <a:p>
            <a:endParaRPr lang="el-GR" dirty="0"/>
          </a:p>
          <a:p>
            <a:pPr marL="0" indent="0">
              <a:buNone/>
            </a:pPr>
            <a:r>
              <a:rPr lang="el-GR" dirty="0" smtClean="0"/>
              <a:t> </a:t>
            </a:r>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590798"/>
            <a:ext cx="5292588" cy="3256977"/>
          </a:xfrm>
          <a:prstGeom prst="rect">
            <a:avLst/>
          </a:prstGeom>
        </p:spPr>
      </p:pic>
    </p:spTree>
    <p:extLst>
      <p:ext uri="{BB962C8B-B14F-4D97-AF65-F5344CB8AC3E}">
        <p14:creationId xmlns:p14="http://schemas.microsoft.com/office/powerpoint/2010/main" val="2875067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836712"/>
            <a:ext cx="8229600" cy="4389120"/>
          </a:xfrm>
        </p:spPr>
        <p:txBody>
          <a:bodyPr/>
          <a:lstStyle/>
          <a:p>
            <a:pPr marL="0" indent="0">
              <a:buNone/>
            </a:pPr>
            <a:r>
              <a:rPr lang="el-GR" dirty="0"/>
              <a:t>Μόλις καταδυθούμε κάτω από την επιφάνεια της θάλασσας, ερχόμαστε αντιμέτωποι με δύο πολύ σημαντικές μεταβολές:</a:t>
            </a:r>
          </a:p>
          <a:p>
            <a:r>
              <a:rPr lang="el-GR" dirty="0"/>
              <a:t>Α. Δεν υπάρχει δυνατότητα αναπνοής, επομένως, το σώμα μας λειτουργεί σε συνθήκες άπνοιας</a:t>
            </a:r>
          </a:p>
          <a:p>
            <a:r>
              <a:rPr lang="el-GR" dirty="0"/>
              <a:t>Β. Στο σώμα μας ασκούνται πολύ μεγάλες </a:t>
            </a:r>
            <a:r>
              <a:rPr lang="el-GR" dirty="0" smtClean="0"/>
              <a:t>πιέσεις</a:t>
            </a:r>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591018"/>
            <a:ext cx="3847976" cy="2885982"/>
          </a:xfrm>
          <a:prstGeom prst="rect">
            <a:avLst/>
          </a:prstGeom>
        </p:spPr>
      </p:pic>
    </p:spTree>
    <p:extLst>
      <p:ext uri="{BB962C8B-B14F-4D97-AF65-F5344CB8AC3E}">
        <p14:creationId xmlns:p14="http://schemas.microsoft.com/office/powerpoint/2010/main" val="3610327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 Η φυσιολογία της αναπνοής</a:t>
            </a:r>
            <a:br>
              <a:rPr lang="el-GR" dirty="0"/>
            </a:br>
            <a:endParaRPr lang="el-GR" dirty="0"/>
          </a:p>
        </p:txBody>
      </p:sp>
      <p:sp>
        <p:nvSpPr>
          <p:cNvPr id="3" name="Θέση περιεχομένου 2"/>
          <p:cNvSpPr>
            <a:spLocks noGrp="1"/>
          </p:cNvSpPr>
          <p:nvPr>
            <p:ph idx="1"/>
          </p:nvPr>
        </p:nvSpPr>
        <p:spPr>
          <a:xfrm>
            <a:off x="467544" y="1196752"/>
            <a:ext cx="8229600" cy="4389120"/>
          </a:xfrm>
        </p:spPr>
        <p:txBody>
          <a:bodyPr/>
          <a:lstStyle/>
          <a:p>
            <a:r>
              <a:rPr lang="el-GR" dirty="0"/>
              <a:t>Το κυκλοφορικό και το αναπνευστικό είναι δύο αλληλένδετα συστήματα που συνεργάζονται και προσφέρουν στο σώμα μας τον αέρα που χρειάζεται, όπως και τα απαραίτητα θρεπτικά στοιχεία. Είναι μάλιστα τα δύο κύρια συστήματα που αντιδρούν στις συνθήκες του υποβρύχιου περιβάλλοντος</a:t>
            </a:r>
            <a:r>
              <a:rPr lang="el-GR" dirty="0" smtClean="0"/>
              <a:t>.</a:t>
            </a:r>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275768"/>
            <a:ext cx="1928813" cy="3429000"/>
          </a:xfrm>
          <a:prstGeom prst="rect">
            <a:avLst/>
          </a:prstGeom>
        </p:spPr>
      </p:pic>
    </p:spTree>
    <p:extLst>
      <p:ext uri="{BB962C8B-B14F-4D97-AF65-F5344CB8AC3E}">
        <p14:creationId xmlns:p14="http://schemas.microsoft.com/office/powerpoint/2010/main" val="405594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08720"/>
            <a:ext cx="8229600" cy="4389120"/>
          </a:xfrm>
        </p:spPr>
        <p:txBody>
          <a:bodyPr/>
          <a:lstStyle/>
          <a:p>
            <a:r>
              <a:rPr lang="el-GR" dirty="0"/>
              <a:t>Το κυκλοφορικό σύστημα μεταφέρει </a:t>
            </a:r>
            <a:r>
              <a:rPr lang="el-GR" dirty="0">
                <a:hlinkClick r:id="rId2" tooltip="Οξυγόνο"/>
              </a:rPr>
              <a:t>οξυγόνο</a:t>
            </a:r>
            <a:r>
              <a:rPr lang="el-GR" dirty="0"/>
              <a:t> από το αναπνευστικό σύστημα και θρεπτικά στοιχεία από το πεπτικό σύστημα στους ιστούς του σώματος, ενώ παράλληλα βοηθά τον οργανισμό να αποβάλλει το </a:t>
            </a:r>
            <a:r>
              <a:rPr lang="el-GR" dirty="0">
                <a:hlinkClick r:id="rId3" tooltip="Διοξείδιο του άνθρακος"/>
              </a:rPr>
              <a:t>διοξείδιο του άνθρακος</a:t>
            </a:r>
            <a:r>
              <a:rPr lang="el-GR" dirty="0"/>
              <a:t> και τα άχρηστα στοιχεία</a:t>
            </a:r>
            <a:r>
              <a:rPr lang="el-GR" dirty="0" smtClean="0"/>
              <a:t>.</a:t>
            </a:r>
          </a:p>
          <a:p>
            <a:endParaRPr lang="el-GR" dirty="0"/>
          </a:p>
          <a:p>
            <a:pPr marL="0" indent="0">
              <a:buNone/>
            </a:pPr>
            <a:endParaRPr lang="el-GR" dirty="0"/>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068960"/>
            <a:ext cx="3024336" cy="3304087"/>
          </a:xfrm>
          <a:prstGeom prst="rect">
            <a:avLst/>
          </a:prstGeom>
        </p:spPr>
      </p:pic>
    </p:spTree>
    <p:extLst>
      <p:ext uri="{BB962C8B-B14F-4D97-AF65-F5344CB8AC3E}">
        <p14:creationId xmlns:p14="http://schemas.microsoft.com/office/powerpoint/2010/main" val="333703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t>Με κομμένη την ανάσα</a:t>
            </a:r>
            <a:r>
              <a:rPr lang="el-GR" dirty="0"/>
              <a:t/>
            </a:r>
            <a:br>
              <a:rPr lang="el-GR" dirty="0"/>
            </a:br>
            <a:endParaRPr lang="el-GR" dirty="0"/>
          </a:p>
        </p:txBody>
      </p:sp>
      <p:sp>
        <p:nvSpPr>
          <p:cNvPr id="3" name="Θέση περιεχομένου 2"/>
          <p:cNvSpPr>
            <a:spLocks noGrp="1"/>
          </p:cNvSpPr>
          <p:nvPr>
            <p:ph idx="1"/>
          </p:nvPr>
        </p:nvSpPr>
        <p:spPr>
          <a:xfrm>
            <a:off x="395536" y="1412776"/>
            <a:ext cx="8229600" cy="4389120"/>
          </a:xfrm>
        </p:spPr>
        <p:txBody>
          <a:bodyPr>
            <a:normAutofit/>
          </a:bodyPr>
          <a:lstStyle/>
          <a:p>
            <a:r>
              <a:rPr lang="el-GR" sz="2000" dirty="0" smtClean="0"/>
              <a:t>Για </a:t>
            </a:r>
            <a:r>
              <a:rPr lang="el-GR" sz="2000" dirty="0"/>
              <a:t>το κράτημα της αναπνοής μας οι εκτός Ελλάδος θεώρησαν καλό να χρησιμοποιήσουν τη λέξη με ελληνική ρίζα «</a:t>
            </a:r>
            <a:r>
              <a:rPr lang="el-GR" sz="2000" dirty="0" err="1"/>
              <a:t>apnea</a:t>
            </a:r>
            <a:r>
              <a:rPr lang="el-GR" sz="2000" dirty="0"/>
              <a:t>». </a:t>
            </a:r>
            <a:r>
              <a:rPr lang="el-GR" sz="2000" dirty="0" smtClean="0"/>
              <a:t>Όταν </a:t>
            </a:r>
            <a:r>
              <a:rPr lang="el-GR" sz="2000" dirty="0"/>
              <a:t>σταματούμε εμείς την αναπνοή μας, το διοξείδιο του άνθρακα συσσωρεύεται στα αιμοφόρα αγγεία και στους πνεύμονες. Αν συνεχίσουμε, το διοξείδιο γίνεται τόσο ενοχλητικό στους πνεύμονες που ο άνθρωπος δεν κρατιέται άλλο και αναγκάζεται να εκπνεύσει και να αναπνεύσει πάλι κανονικά. </a:t>
            </a:r>
            <a:r>
              <a:rPr lang="el-GR" sz="2000" dirty="0" smtClean="0"/>
              <a:t>Το </a:t>
            </a:r>
            <a:r>
              <a:rPr lang="el-GR" sz="2000" dirty="0"/>
              <a:t>αυξημένο διοξείδιο του άνθρακα αποτελεί ένα ερέθισμα που σημαίνει συναγερμό στο </a:t>
            </a:r>
            <a:r>
              <a:rPr lang="el-GR" sz="2000" dirty="0" smtClean="0"/>
              <a:t>σώμα και μας πιέζει να εκπνεύσουμε. </a:t>
            </a:r>
          </a:p>
          <a:p>
            <a:pPr marL="0" indent="0">
              <a:buNone/>
            </a:pPr>
            <a:endParaRPr lang="el-GR" sz="2000" dirty="0"/>
          </a:p>
          <a:p>
            <a:pPr marL="0" indent="0">
              <a:buNone/>
            </a:pPr>
            <a:endParaRPr lang="el-GR" sz="2000"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933056"/>
            <a:ext cx="4851722" cy="2725861"/>
          </a:xfrm>
          <a:prstGeom prst="rect">
            <a:avLst/>
          </a:prstGeom>
        </p:spPr>
      </p:pic>
    </p:spTree>
    <p:extLst>
      <p:ext uri="{BB962C8B-B14F-4D97-AF65-F5344CB8AC3E}">
        <p14:creationId xmlns:p14="http://schemas.microsoft.com/office/powerpoint/2010/main" val="371053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332656"/>
            <a:ext cx="7414592" cy="1162050"/>
          </a:xfrm>
        </p:spPr>
        <p:txBody>
          <a:bodyPr/>
          <a:lstStyle/>
          <a:p>
            <a:r>
              <a:rPr lang="el-GR" sz="4800" dirty="0" smtClean="0"/>
              <a:t>Καταδυτικό αντανακλαστικό!</a:t>
            </a:r>
            <a:endParaRPr lang="el-GR" sz="4800" dirty="0"/>
          </a:p>
        </p:txBody>
      </p:sp>
      <p:sp>
        <p:nvSpPr>
          <p:cNvPr id="8" name="Θέση κειμένου 7"/>
          <p:cNvSpPr>
            <a:spLocks noGrp="1"/>
          </p:cNvSpPr>
          <p:nvPr>
            <p:ph type="body" idx="2"/>
          </p:nvPr>
        </p:nvSpPr>
        <p:spPr>
          <a:xfrm>
            <a:off x="569088" y="3140968"/>
            <a:ext cx="2743200" cy="3111520"/>
          </a:xfrm>
        </p:spPr>
        <p:txBody>
          <a:bodyPr>
            <a:normAutofit lnSpcReduction="10000"/>
          </a:bodyPr>
          <a:lstStyle/>
          <a:p>
            <a:r>
              <a:rPr lang="el-GR" sz="1800" b="1" dirty="0"/>
              <a:t>Και πώς λειτουργεί αυτό; </a:t>
            </a:r>
            <a:r>
              <a:rPr lang="el-GR" sz="1800" dirty="0"/>
              <a:t>Σ’ αυτή την συνθήκη οι </a:t>
            </a:r>
            <a:r>
              <a:rPr lang="el-GR" sz="1800" dirty="0" smtClean="0"/>
              <a:t>παλμοί</a:t>
            </a:r>
            <a:r>
              <a:rPr lang="el-GR" sz="1800" dirty="0" smtClean="0"/>
              <a:t> </a:t>
            </a:r>
            <a:r>
              <a:rPr lang="el-GR" sz="1800" dirty="0"/>
              <a:t>της καρδιάς </a:t>
            </a:r>
            <a:r>
              <a:rPr lang="el-GR" sz="1800" dirty="0" smtClean="0"/>
              <a:t>μειώνονται</a:t>
            </a:r>
            <a:r>
              <a:rPr lang="el-GR" sz="1800" dirty="0" smtClean="0"/>
              <a:t> </a:t>
            </a:r>
            <a:r>
              <a:rPr lang="el-GR" sz="1800" dirty="0"/>
              <a:t>και το σώμα καταναλώνει λιγότερο οξυγόνο. Έτσι καταφέρνει κάποιος να κρατήσει την αναπνοή του. Το αντανακλαστικό αυτό διώχνει το αίμα απ’ τα άκρα και το οδηγεί στον πνεύμονα.</a:t>
            </a:r>
          </a:p>
          <a:p>
            <a:endParaRPr lang="el-GR" dirty="0"/>
          </a:p>
        </p:txBody>
      </p:sp>
      <p:sp>
        <p:nvSpPr>
          <p:cNvPr id="3" name="Θέση περιεχομένου 2"/>
          <p:cNvSpPr>
            <a:spLocks noGrp="1"/>
          </p:cNvSpPr>
          <p:nvPr>
            <p:ph sz="half" idx="1"/>
          </p:nvPr>
        </p:nvSpPr>
        <p:spPr/>
        <p:txBody>
          <a:bodyPr>
            <a:normAutofit/>
          </a:bodyPr>
          <a:lstStyle/>
          <a:p>
            <a:r>
              <a:rPr lang="el-GR" sz="2000" dirty="0"/>
              <a:t>Ξέρεις, οι άνθρωποι έχουμε ένα καταδυτικό αντανακλαστικό που μας εξοικονομεί οξυγόνο. Αυτό θα το καταλάβεις αν βουτήξεις το πρόσωπό σου σε κρύο νερό. Πρόκειται για ένα αντανακλαστικό που το έχουν και τα θαλάσσια θηλαστικά.</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4051300"/>
            <a:ext cx="4483100" cy="2806700"/>
          </a:xfrm>
          <a:prstGeom prst="rect">
            <a:avLst/>
          </a:prstGeom>
        </p:spPr>
      </p:pic>
    </p:spTree>
    <p:extLst>
      <p:ext uri="{BB962C8B-B14F-4D97-AF65-F5344CB8AC3E}">
        <p14:creationId xmlns:p14="http://schemas.microsoft.com/office/powerpoint/2010/main" val="997578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514352"/>
            <a:ext cx="7990656" cy="1162050"/>
          </a:xfrm>
        </p:spPr>
        <p:txBody>
          <a:bodyPr/>
          <a:lstStyle/>
          <a:p>
            <a:r>
              <a:rPr lang="el-GR" sz="5400" dirty="0"/>
              <a:t>Β. ΠΙΕΣΗ</a:t>
            </a:r>
            <a:r>
              <a:rPr lang="el-GR" dirty="0"/>
              <a:t/>
            </a:r>
            <a:br>
              <a:rPr lang="el-GR" dirty="0"/>
            </a:br>
            <a:endParaRPr lang="el-GR" dirty="0"/>
          </a:p>
        </p:txBody>
      </p:sp>
      <p:sp>
        <p:nvSpPr>
          <p:cNvPr id="3" name="Θέση κειμένου 2"/>
          <p:cNvSpPr>
            <a:spLocks noGrp="1"/>
          </p:cNvSpPr>
          <p:nvPr>
            <p:ph type="body" idx="2"/>
          </p:nvPr>
        </p:nvSpPr>
        <p:spPr/>
        <p:txBody>
          <a:bodyPr>
            <a:normAutofit lnSpcReduction="10000"/>
          </a:bodyPr>
          <a:lstStyle/>
          <a:p>
            <a:r>
              <a:rPr lang="el-GR" sz="2400" dirty="0"/>
              <a:t>Η πίεση που ασκείται στο σώμα ενός δύτη είναι αποτέλεσμα δύο διαφορετικών δυνάμεων που ασκούνται πάνω του ταυτόχρονα. Αυτές είναι το βάρος του νερού και το βάρος της ατμόσφαιρας πάνω από την επιφάνεια του νερού.</a:t>
            </a:r>
          </a:p>
          <a:p>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4008" y="764704"/>
            <a:ext cx="3960440" cy="5980266"/>
          </a:xfrm>
        </p:spPr>
      </p:pic>
    </p:spTree>
    <p:extLst>
      <p:ext uri="{BB962C8B-B14F-4D97-AF65-F5344CB8AC3E}">
        <p14:creationId xmlns:p14="http://schemas.microsoft.com/office/powerpoint/2010/main" val="3741647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2"/>
          </p:nvPr>
        </p:nvSpPr>
        <p:spPr>
          <a:xfrm>
            <a:off x="685800" y="908720"/>
            <a:ext cx="2743200" cy="5339680"/>
          </a:xfrm>
        </p:spPr>
        <p:txBody>
          <a:bodyPr/>
          <a:lstStyle/>
          <a:p>
            <a:endParaRPr lang="el-GR" dirty="0"/>
          </a:p>
        </p:txBody>
      </p:sp>
      <p:sp>
        <p:nvSpPr>
          <p:cNvPr id="4" name="Θέση περιεχομένου 3"/>
          <p:cNvSpPr>
            <a:spLocks noGrp="1"/>
          </p:cNvSpPr>
          <p:nvPr>
            <p:ph sz="half" idx="1"/>
          </p:nvPr>
        </p:nvSpPr>
        <p:spPr>
          <a:xfrm>
            <a:off x="3575050" y="764704"/>
            <a:ext cx="5111750" cy="5483696"/>
          </a:xfrm>
        </p:spPr>
        <p:txBody>
          <a:bodyPr>
            <a:normAutofit fontScale="85000" lnSpcReduction="20000"/>
          </a:bodyPr>
          <a:lstStyle/>
          <a:p>
            <a:r>
              <a:rPr lang="el-GR" dirty="0"/>
              <a:t>Ο ανθρώπινος οργανισμός αντιμετωπίζει στα διάφορα βάθη κάτω από την επιφάνεια της θάλασσας πολύ μεγάλες πιέσεις. Πιέσεις ικανές να συνθλίψουν ακόμα και ένα υποβρύχιο, αποδεικνύονται εύκολα ανεκτές από το ανθρώπινο σώμα. </a:t>
            </a:r>
            <a:endParaRPr lang="el-GR" dirty="0" smtClean="0"/>
          </a:p>
          <a:p>
            <a:r>
              <a:rPr lang="el-GR" dirty="0" smtClean="0"/>
              <a:t>Χάρη </a:t>
            </a:r>
            <a:r>
              <a:rPr lang="el-GR" dirty="0"/>
              <a:t>στη μοναδική ικανότητά του, γνώρισμα όλων των θηλαστικών, να εξισώνει την πίεσή του, με την πίεση του περιβάλλοντος, κάθε στιγμή. Ασυμπίεστο, σαν ένα υγρό, το ανθρώπινο σώμα αποκτά αυτόματα την πίεση του νερού στο εσωτερικό του, συνεχίζοντας κανονικά τις λειτουργίες του. </a:t>
            </a:r>
          </a:p>
          <a:p>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0" y="1935756"/>
            <a:ext cx="3643498" cy="2863777"/>
          </a:xfrm>
          <a:prstGeom prst="rect">
            <a:avLst/>
          </a:prstGeom>
        </p:spPr>
      </p:pic>
    </p:spTree>
    <p:extLst>
      <p:ext uri="{BB962C8B-B14F-4D97-AF65-F5344CB8AC3E}">
        <p14:creationId xmlns:p14="http://schemas.microsoft.com/office/powerpoint/2010/main" val="919995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p:txBody>
          <a:bodyPr>
            <a:normAutofit fontScale="92500" lnSpcReduction="20000"/>
          </a:bodyPr>
          <a:lstStyle/>
          <a:p>
            <a:r>
              <a:rPr lang="el-GR" dirty="0"/>
              <a:t>Πχ. Ένα άδειο κουτί αν το βυθίσουμε στο νερό, μετά από ένα βάθος συμπιέζεται και τσαλακώνεται. Ένα κουτί γεμάτο υγρό μπορούμε να το βυθίσουμε σε όποιο βάθος θέλουμε χωρίς να πάθει τίποτα. </a:t>
            </a:r>
          </a:p>
          <a:p>
            <a:r>
              <a:rPr lang="el-GR" dirty="0"/>
              <a:t>Το ανθρώπινο σώμα θεωρείται σύστημα υγρών, άρα δεν δέχεται πίεση. Όμως, έχει σημεία του σώματός του με αέρια όπου δέχονται πιέσεις (</a:t>
            </a:r>
            <a:r>
              <a:rPr lang="el-GR" dirty="0" smtClean="0"/>
              <a:t>αφτί</a:t>
            </a:r>
            <a:r>
              <a:rPr lang="el-GR" dirty="0"/>
              <a:t>, πνεύμονες).</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924944"/>
            <a:ext cx="3456384" cy="2664296"/>
          </a:xfrm>
          <a:prstGeom prst="rect">
            <a:avLst/>
          </a:prstGeom>
        </p:spPr>
      </p:pic>
    </p:spTree>
    <p:extLst>
      <p:ext uri="{BB962C8B-B14F-4D97-AF65-F5344CB8AC3E}">
        <p14:creationId xmlns:p14="http://schemas.microsoft.com/office/powerpoint/2010/main" val="24993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a:xfrm>
            <a:off x="3779912" y="260648"/>
            <a:ext cx="5111750" cy="4572000"/>
          </a:xfrm>
        </p:spPr>
        <p:txBody>
          <a:bodyPr>
            <a:normAutofit fontScale="85000" lnSpcReduction="10000"/>
          </a:bodyPr>
          <a:lstStyle/>
          <a:p>
            <a:r>
              <a:rPr lang="el-GR" dirty="0"/>
              <a:t>Στην επιφάνεια της θάλασσας όπως έχουμε αναφέρει σε προηγούμενο κεφάλαιο, ο ατμοσφαιρικός αέρας έχει πίεση 1 </a:t>
            </a:r>
            <a:r>
              <a:rPr lang="el-GR" dirty="0" err="1"/>
              <a:t>atm</a:t>
            </a:r>
            <a:endParaRPr lang="el-GR" dirty="0"/>
          </a:p>
          <a:p>
            <a:r>
              <a:rPr lang="el-GR" dirty="0"/>
              <a:t>Όταν καταδυόμαστε η πίεση του περιβάλλοντος αυξάνεται ραγδαία, περίπου 1 ατμόσφαιρα κάθε 10 μέτρα βάθος. Άρα, σε βάθος 10 μέτρων, η πίεση που ασκείται από έξω προς τα μέσα στο τύμπανο του αυτιού μας είναι 2 ατμόσφαιρες, ενώ η πίεση που ασκείται από μέσα προς τα έξω είναι 1 ατμόσφαιρα. </a:t>
            </a: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0" y="4581128"/>
            <a:ext cx="5009038" cy="2191454"/>
          </a:xfrm>
          <a:prstGeom prst="rect">
            <a:avLst/>
          </a:prstGeom>
        </p:spPr>
      </p:pic>
    </p:spTree>
    <p:extLst>
      <p:ext uri="{BB962C8B-B14F-4D97-AF65-F5344CB8AC3E}">
        <p14:creationId xmlns:p14="http://schemas.microsoft.com/office/powerpoint/2010/main" val="2775323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980728"/>
            <a:ext cx="8435280" cy="5343872"/>
          </a:xfrm>
        </p:spPr>
        <p:txBody>
          <a:bodyPr/>
          <a:lstStyle/>
          <a:p>
            <a:pPr marL="0" indent="0" algn="ctr">
              <a:buNone/>
            </a:pPr>
            <a:r>
              <a:rPr lang="el-GR" sz="3200" b="1" dirty="0"/>
              <a:t>Κατάδυση: </a:t>
            </a:r>
            <a:r>
              <a:rPr lang="el-GR" sz="3200" dirty="0"/>
              <a:t>η υποβρύχια κολύμβηση με ή χωρίς τη βοήθεια αναπνευστικής συσκευής   </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996952"/>
            <a:ext cx="4394820" cy="2929880"/>
          </a:xfrm>
          <a:prstGeom prst="rect">
            <a:avLst/>
          </a:prstGeom>
        </p:spPr>
      </p:pic>
    </p:spTree>
    <p:extLst>
      <p:ext uri="{BB962C8B-B14F-4D97-AF65-F5344CB8AC3E}">
        <p14:creationId xmlns:p14="http://schemas.microsoft.com/office/powerpoint/2010/main" val="254839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2"/>
          </p:nvPr>
        </p:nvSpPr>
        <p:spPr>
          <a:xfrm>
            <a:off x="685800" y="692696"/>
            <a:ext cx="2743200" cy="5555704"/>
          </a:xfrm>
        </p:spPr>
        <p:txBody>
          <a:bodyPr>
            <a:normAutofit fontScale="92500" lnSpcReduction="20000"/>
          </a:bodyPr>
          <a:lstStyle/>
          <a:p>
            <a:r>
              <a:rPr lang="el-GR" sz="1600" dirty="0"/>
              <a:t>Αν δεν κάνουμε κάτι για να το μεταβάλλουμε αυτό, τότε το τύμπανό μας δέχεται πολύ μεγάλη πίεση, νιώθουμε ενόχληση ή και πόνο και μπορεί να υποστούμε βλάβες (</a:t>
            </a:r>
            <a:r>
              <a:rPr lang="el-GR" sz="1600" dirty="0" err="1"/>
              <a:t>βαρότραυμα</a:t>
            </a:r>
            <a:r>
              <a:rPr lang="el-GR" sz="1600" dirty="0"/>
              <a:t> αφτιού). </a:t>
            </a:r>
            <a:endParaRPr lang="el-GR" sz="1600" dirty="0" smtClean="0"/>
          </a:p>
          <a:p>
            <a:endParaRPr lang="el-GR" sz="1600" dirty="0"/>
          </a:p>
          <a:p>
            <a:r>
              <a:rPr lang="el-GR" sz="1600" dirty="0" smtClean="0"/>
              <a:t>Οι </a:t>
            </a:r>
            <a:r>
              <a:rPr lang="el-GR" sz="1600" dirty="0"/>
              <a:t>δύτες χρησιμοποιούν διάφορες μεθόδους για να φυσήξουν αέρα πιέζοντας το τύμπανο προς τα έξω και εξισώνοντας την εσωτερική με την εξωτερική πίεση. </a:t>
            </a:r>
            <a:endParaRPr lang="el-GR" sz="1600" dirty="0" smtClean="0"/>
          </a:p>
          <a:p>
            <a:endParaRPr lang="el-GR" sz="1600" dirty="0"/>
          </a:p>
          <a:p>
            <a:r>
              <a:rPr lang="el-GR" sz="1600" dirty="0" smtClean="0"/>
              <a:t>Τις </a:t>
            </a:r>
            <a:r>
              <a:rPr lang="el-GR" sz="1600" dirty="0"/>
              <a:t>μεθόδους αυτές τις διδάσκονται σε ειδικές σχολές κατάδυσης – επομένως δεν είναι μια διαδικασία με την οποία μπορείτε να πειραματιστείτε, διότι μπορεί να τραυματίσετε το αφτί σας</a:t>
            </a:r>
            <a:r>
              <a:rPr lang="el-GR" sz="1600" dirty="0" smtClean="0"/>
              <a:t>.</a:t>
            </a:r>
          </a:p>
          <a:p>
            <a:endParaRPr lang="el-GR" sz="1600" dirty="0" smtClean="0"/>
          </a:p>
          <a:p>
            <a:r>
              <a:rPr lang="el-GR" sz="1600" dirty="0" smtClean="0"/>
              <a:t>Επίσης, δεν φοράμε ποτέ ωτασπίδες όταν καταδυόμαστε γιατί θα τραυματίσουμε τα αφτιά μας.</a:t>
            </a:r>
            <a:endParaRPr lang="el-GR" sz="1600" dirty="0"/>
          </a:p>
          <a:p>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19872" y="1844824"/>
            <a:ext cx="5616624" cy="3456384"/>
          </a:xfrm>
        </p:spPr>
      </p:pic>
    </p:spTree>
    <p:extLst>
      <p:ext uri="{BB962C8B-B14F-4D97-AF65-F5344CB8AC3E}">
        <p14:creationId xmlns:p14="http://schemas.microsoft.com/office/powerpoint/2010/main" val="1503319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332656"/>
            <a:ext cx="7632848" cy="1162050"/>
          </a:xfrm>
        </p:spPr>
        <p:txBody>
          <a:bodyPr/>
          <a:lstStyle/>
          <a:p>
            <a:r>
              <a:rPr lang="el-GR" sz="3200" b="1" dirty="0" smtClean="0"/>
              <a:t>Καταδυτικό αντανακλαστικό και πνεύμονες</a:t>
            </a:r>
            <a:endParaRPr lang="el-GR" sz="3200" b="1" dirty="0"/>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p:txBody>
          <a:bodyPr>
            <a:normAutofit fontScale="77500" lnSpcReduction="20000"/>
          </a:bodyPr>
          <a:lstStyle/>
          <a:p>
            <a:r>
              <a:rPr lang="el-GR" dirty="0"/>
              <a:t>Το καταδυτικό αντανακλαστικό, η αντίδραση του οργανισμού μας, εξασφαλίζει την εξίσωση της πίεσης στη μεγαλύτερη κοιλότητά μας που περιέχει αέρα: στους πνεύμονες. </a:t>
            </a:r>
            <a:endParaRPr lang="el-GR" dirty="0" smtClean="0"/>
          </a:p>
          <a:p>
            <a:endParaRPr lang="el-GR" dirty="0"/>
          </a:p>
          <a:p>
            <a:r>
              <a:rPr lang="el-GR" dirty="0" smtClean="0"/>
              <a:t>Όσο </a:t>
            </a:r>
            <a:r>
              <a:rPr lang="el-GR" dirty="0"/>
              <a:t>καταδυόμαστε, οι πνεύμονές μας γεμίζουν με αίμα το οποίο αντικαθιστά τον αέρα που έχουν μέσα τους. Αυτό έχει σαν αποτέλεσμα, οι πνεύμονες να μπορούν να αντέξουν πολύ μεγάλες πιέσεις, αφού περιέχουν υγρά και όχι αέρια. Έτσι, οι δύτες μπορούν να καταδύονται σε πολύ μεγάλα βάθη, ακόμα και κάτω από 100 μέτρα χωρίς να τραυματίζονται.</a:t>
            </a:r>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 y="3717032"/>
            <a:ext cx="3863498" cy="2736304"/>
          </a:xfrm>
          <a:prstGeom prst="rect">
            <a:avLst/>
          </a:prstGeom>
        </p:spPr>
      </p:pic>
    </p:spTree>
    <p:extLst>
      <p:ext uri="{BB962C8B-B14F-4D97-AF65-F5344CB8AC3E}">
        <p14:creationId xmlns:p14="http://schemas.microsoft.com/office/powerpoint/2010/main" val="3320461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a:xfrm>
            <a:off x="3575050" y="764704"/>
            <a:ext cx="5111750" cy="5483696"/>
          </a:xfrm>
        </p:spPr>
        <p:txBody>
          <a:bodyPr>
            <a:normAutofit fontScale="62500" lnSpcReduction="20000"/>
          </a:bodyPr>
          <a:lstStyle/>
          <a:p>
            <a:r>
              <a:rPr lang="el-GR" dirty="0"/>
              <a:t>Όταν το 1913 ένα ιταλικό θωρηκτό, το «</a:t>
            </a:r>
            <a:r>
              <a:rPr lang="el-GR" dirty="0" err="1"/>
              <a:t>Regina</a:t>
            </a:r>
            <a:r>
              <a:rPr lang="el-GR" dirty="0"/>
              <a:t>-</a:t>
            </a:r>
            <a:r>
              <a:rPr lang="el-GR" dirty="0" err="1"/>
              <a:t>Margerita</a:t>
            </a:r>
            <a:r>
              <a:rPr lang="el-GR" dirty="0"/>
              <a:t>», στα ανοιχτά της Καρπάθου έχασε την άγκυρά του βάρους 80 κιλών ένας έλληνας βουτηχτής από τη Σύμη, ο 35χρονος Γιώργος Χατζής του Στάθη που οι ξένοι τον αναφέρουν παντού ως </a:t>
            </a:r>
            <a:r>
              <a:rPr lang="el-GR" dirty="0" err="1"/>
              <a:t>Χατζηστάθη</a:t>
            </a:r>
            <a:r>
              <a:rPr lang="el-GR" dirty="0"/>
              <a:t>, χωρίς κανένα καταδυτικό εξοπλισμό, με μόνο οδηγό μία πέτρα βάρους 14 κιλών δεμένη σε σχοινί που τη χρησιμοποιούσε στις καταδύσεις του πότε ως τιμόνι και πότε ως φρένο, φθάνοντας σε βάθος 83 μέτρων ύστερα από προσπάθειες έξι ημερών τη βρίσκει, δένει την αλυσίδα της και ανακουφισμένοι οι Ιταλοί την ανασύρουν στην επιφάνεια. </a:t>
            </a:r>
            <a:endParaRPr lang="el-GR" dirty="0" smtClean="0"/>
          </a:p>
          <a:p>
            <a:r>
              <a:rPr lang="el-GR" dirty="0" smtClean="0"/>
              <a:t>Ο </a:t>
            </a:r>
            <a:r>
              <a:rPr lang="el-GR" dirty="0"/>
              <a:t>βουτηχτής αυτός, με ύψος περίπου 1,70 και βάρος 65 κιλά που έπασχε από εμφύσημα και διάρρηξη του ενός τυμπάνου (το άλλο δεν υπήρχε καν) μπορούσε κάτω από το νερό και σε μεγάλο βάθος να μείνει χωρίς ανάσα ως και επτά λεπτά αφού, όπως έλεγε, εκεί κάτω δεν αισθανόταν την ανάγκη να αναπνεύσει.</a:t>
            </a:r>
          </a:p>
          <a:p>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5" y="908720"/>
            <a:ext cx="3600579" cy="5221238"/>
          </a:xfrm>
          <a:prstGeom prst="rect">
            <a:avLst/>
          </a:prstGeom>
        </p:spPr>
      </p:pic>
    </p:spTree>
    <p:extLst>
      <p:ext uri="{BB962C8B-B14F-4D97-AF65-F5344CB8AC3E}">
        <p14:creationId xmlns:p14="http://schemas.microsoft.com/office/powerpoint/2010/main" val="2894186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p:txBody>
          <a:bodyPr>
            <a:normAutofit fontScale="77500" lnSpcReduction="20000"/>
          </a:bodyPr>
          <a:lstStyle/>
          <a:p>
            <a:r>
              <a:rPr lang="el-GR" dirty="0"/>
              <a:t>Αυτή η εκπληκτική επίδοση καταγράφτηκε στα αρχεία του Ιταλικού Ναυτικού και… ξεχάστηκε. </a:t>
            </a:r>
            <a:r>
              <a:rPr lang="el-GR" dirty="0"/>
              <a:t>Ώ</a:t>
            </a:r>
            <a:r>
              <a:rPr lang="el-GR" dirty="0" smtClean="0"/>
              <a:t>σπου </a:t>
            </a:r>
            <a:r>
              <a:rPr lang="el-GR" dirty="0"/>
              <a:t>εκεί στα μέσα της δεκαετίας του ’60 την ανέσυρε από τα αρχεία και επωφελήθηκε γενναία από αυτήν ένας Γάλλος, ο Ζακ </a:t>
            </a:r>
            <a:r>
              <a:rPr lang="el-GR" dirty="0" err="1"/>
              <a:t>Μαγιόλ</a:t>
            </a:r>
            <a:r>
              <a:rPr lang="el-GR" dirty="0"/>
              <a:t>. </a:t>
            </a:r>
            <a:endParaRPr lang="el-GR" dirty="0" smtClean="0"/>
          </a:p>
          <a:p>
            <a:r>
              <a:rPr lang="el-GR" dirty="0" smtClean="0"/>
              <a:t>Διαβάζοντας </a:t>
            </a:r>
            <a:r>
              <a:rPr lang="el-GR" dirty="0"/>
              <a:t>την ιστορία του </a:t>
            </a:r>
            <a:r>
              <a:rPr lang="el-GR" dirty="0" err="1"/>
              <a:t>Χατζηστάθη</a:t>
            </a:r>
            <a:r>
              <a:rPr lang="el-GR" dirty="0"/>
              <a:t> κατάλαβε ότι το ανθρώπινο σώμα ήταν σε θέση να αντέξει σε μεγάλα σχετικά βάθη, ενώ ένας γιατρός της εποχής επέμενε ότι μετά τα 50 μέτρα όλος ο θώρακας θα συντριβόταν κάτω από την πίεση των στρωμάτων του νερού. </a:t>
            </a: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88840"/>
            <a:ext cx="3620461" cy="4509120"/>
          </a:xfrm>
          <a:prstGeom prst="rect">
            <a:avLst/>
          </a:prstGeom>
        </p:spPr>
      </p:pic>
    </p:spTree>
    <p:extLst>
      <p:ext uri="{BB962C8B-B14F-4D97-AF65-F5344CB8AC3E}">
        <p14:creationId xmlns:p14="http://schemas.microsoft.com/office/powerpoint/2010/main" val="2406274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332656"/>
            <a:ext cx="6766520" cy="1162050"/>
          </a:xfrm>
        </p:spPr>
        <p:txBody>
          <a:bodyPr/>
          <a:lstStyle/>
          <a:p>
            <a:r>
              <a:rPr lang="el-GR" b="1" dirty="0" smtClean="0"/>
              <a:t>Πως λειτουργεί το καταδυτικό αντανακλαστικό</a:t>
            </a:r>
            <a:endParaRPr lang="el-GR" b="1" dirty="0"/>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p:txBody>
          <a:bodyPr>
            <a:normAutofit fontScale="55000" lnSpcReduction="20000"/>
          </a:bodyPr>
          <a:lstStyle/>
          <a:p>
            <a:r>
              <a:rPr lang="el-GR" dirty="0" err="1"/>
              <a:t>Οπως</a:t>
            </a:r>
            <a:r>
              <a:rPr lang="el-GR" dirty="0"/>
              <a:t> αναφέρει ο γιατρός, ειδικός στην καταδυτική και υπερβατική ιατρική κ</a:t>
            </a:r>
            <a:r>
              <a:rPr lang="el-GR" dirty="0" smtClean="0"/>
              <a:t>. </a:t>
            </a:r>
            <a:r>
              <a:rPr lang="el-GR" dirty="0" err="1"/>
              <a:t>Τρικοίλης</a:t>
            </a:r>
            <a:r>
              <a:rPr lang="el-GR" dirty="0"/>
              <a:t>: «Ο μικρότερος όγκος αέρα που μπορεί να παραμείνει στους πνεύμονες είναι 1 λίτρο. Αυτό το λίτρο αέρος δεν μπορεί να αποβληθεί ποτέ, δεδομένου ότι η θωρακική κοιλότητα δεν είναι δυνατόν να συμπιεσθεί περισσότερο και το διάφραγμα είναι στην πιο υψηλή του </a:t>
            </a:r>
            <a:r>
              <a:rPr lang="el-GR" dirty="0" smtClean="0"/>
              <a:t>θέση». </a:t>
            </a:r>
          </a:p>
          <a:p>
            <a:r>
              <a:rPr lang="el-GR" dirty="0" smtClean="0"/>
              <a:t>Έτσι </a:t>
            </a:r>
            <a:r>
              <a:rPr lang="el-GR" dirty="0"/>
              <a:t>πριν από χρόνια οι γιατροί, οι φυσιολόγοι κ.ά. πίστευαν ότι αν ο δύτης συνεχίσει την κατάδυση κάτω από τα 50 μέτρα η πίεση εκεί κάτω θα τον συνθλίψει. </a:t>
            </a:r>
            <a:r>
              <a:rPr lang="el-GR" dirty="0" smtClean="0"/>
              <a:t>Ποιο είναι λοιπόν το φαινόμενο ή το αντανακλαστικό του οργανισμού που μας επιτρέπει να καταδυόμαστε σε μεγάλα βάθη;</a:t>
            </a:r>
          </a:p>
          <a:p>
            <a:r>
              <a:rPr lang="el-GR" dirty="0" smtClean="0"/>
              <a:t/>
            </a:r>
            <a:br>
              <a:rPr lang="el-GR" dirty="0" smtClean="0"/>
            </a:br>
            <a:r>
              <a:rPr lang="el-GR" dirty="0" smtClean="0"/>
              <a:t>Από τη στιγμή που ο δύτης καταδυθεί, λόγω διαφοράς θερμοκρασίας και πίεσης, ποσότητα αίματος από την περιφέρεια μέσω της μεγάλης κυκλοφορίας μεταφέρεται στους πνεύμονες και στην καρδιά δηλαδή στη μικρή κυκλοφορία και κυρίως στους πνεύμονες. </a:t>
            </a:r>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 y="1628800"/>
            <a:ext cx="3672408" cy="3672408"/>
          </a:xfrm>
          <a:prstGeom prst="rect">
            <a:avLst/>
          </a:prstGeom>
        </p:spPr>
      </p:pic>
    </p:spTree>
    <p:extLst>
      <p:ext uri="{BB962C8B-B14F-4D97-AF65-F5344CB8AC3E}">
        <p14:creationId xmlns:p14="http://schemas.microsoft.com/office/powerpoint/2010/main" val="944668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half" idx="1"/>
          </p:nvPr>
        </p:nvSpPr>
        <p:spPr>
          <a:xfrm>
            <a:off x="3563888" y="745896"/>
            <a:ext cx="5111750" cy="4572000"/>
          </a:xfrm>
        </p:spPr>
        <p:txBody>
          <a:bodyPr>
            <a:normAutofit/>
          </a:bodyPr>
          <a:lstStyle/>
          <a:p>
            <a:r>
              <a:rPr lang="el-GR" sz="4000" dirty="0" smtClean="0"/>
              <a:t>Και μην ξεχνάτε: κολυμπάμε πάντα τηρώντας τους κανόνες ασφάλειας!</a:t>
            </a:r>
            <a:endParaRPr lang="el-GR" sz="40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573016"/>
            <a:ext cx="6286500" cy="2857500"/>
          </a:xfrm>
          <a:prstGeom prst="rect">
            <a:avLst/>
          </a:prstGeom>
        </p:spPr>
      </p:pic>
    </p:spTree>
    <p:extLst>
      <p:ext uri="{BB962C8B-B14F-4D97-AF65-F5344CB8AC3E}">
        <p14:creationId xmlns:p14="http://schemas.microsoft.com/office/powerpoint/2010/main" val="195078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08720"/>
            <a:ext cx="8229600" cy="5112568"/>
          </a:xfrm>
        </p:spPr>
        <p:txBody>
          <a:bodyPr/>
          <a:lstStyle/>
          <a:p>
            <a:r>
              <a:rPr lang="el-GR" sz="3200" b="1" dirty="0"/>
              <a:t>Αυτόνομη κατάδυση: </a:t>
            </a:r>
            <a:r>
              <a:rPr lang="el-GR" sz="3200" dirty="0"/>
              <a:t>η δυνατότητα κατάδυσης με αυτόνομη καταδυτική συσκευή, τις λεγόμενες μπουκάλες</a:t>
            </a:r>
            <a:r>
              <a:rPr lang="el-GR" sz="3200" dirty="0" smtClean="0"/>
              <a:t>.</a:t>
            </a:r>
          </a:p>
          <a:p>
            <a:endParaRPr lang="el-GR" sz="3200"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780928"/>
            <a:ext cx="3510280" cy="3510280"/>
          </a:xfrm>
          <a:prstGeom prst="rect">
            <a:avLst/>
          </a:prstGeom>
        </p:spPr>
      </p:pic>
    </p:spTree>
    <p:extLst>
      <p:ext uri="{BB962C8B-B14F-4D97-AF65-F5344CB8AC3E}">
        <p14:creationId xmlns:p14="http://schemas.microsoft.com/office/powerpoint/2010/main" val="3018528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836712"/>
            <a:ext cx="8229600" cy="4389120"/>
          </a:xfrm>
        </p:spPr>
        <p:txBody>
          <a:bodyPr/>
          <a:lstStyle/>
          <a:p>
            <a:r>
              <a:rPr lang="el-GR" b="1" dirty="0"/>
              <a:t>Ελεύθερη κατάδυση: </a:t>
            </a:r>
            <a:r>
              <a:rPr lang="el-GR" dirty="0"/>
              <a:t>η δυνατότητα κατάδυσης χωρίς τη βοήθεια αυτόνομων καταδυτικών συσκευών.</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916832"/>
            <a:ext cx="2910069" cy="4365104"/>
          </a:xfrm>
          <a:prstGeom prst="rect">
            <a:avLst/>
          </a:prstGeom>
        </p:spPr>
      </p:pic>
    </p:spTree>
    <p:extLst>
      <p:ext uri="{BB962C8B-B14F-4D97-AF65-F5344CB8AC3E}">
        <p14:creationId xmlns:p14="http://schemas.microsoft.com/office/powerpoint/2010/main" val="231830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052736"/>
            <a:ext cx="8229600" cy="4389120"/>
          </a:xfrm>
        </p:spPr>
        <p:txBody>
          <a:bodyPr/>
          <a:lstStyle/>
          <a:p>
            <a:pPr marL="0" indent="0">
              <a:buNone/>
            </a:pPr>
            <a:r>
              <a:rPr lang="el-GR" b="1" dirty="0"/>
              <a:t>Αναπνοή: </a:t>
            </a:r>
            <a:r>
              <a:rPr lang="el-GR" dirty="0"/>
              <a:t>η ανταλλαγή αερίων μέσα στον οργανισμό. Διακρίνουμε την φάση της εισπνοής (εισπνέουμε αέρα πλούσιο σε οξυγόνο) και την φάση της εκπνοής (εκπνέουμε αέρα πλούσιο σε διοξείδιο του άνθρακα</a:t>
            </a:r>
            <a:r>
              <a:rPr lang="el-GR" dirty="0" smtClean="0"/>
              <a:t>).</a:t>
            </a:r>
            <a:endParaRPr lang="en-US" dirty="0" smtClean="0"/>
          </a:p>
          <a:p>
            <a:endParaRPr lang="en-US"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780928"/>
            <a:ext cx="4876800" cy="3505200"/>
          </a:xfrm>
          <a:prstGeom prst="rect">
            <a:avLst/>
          </a:prstGeom>
        </p:spPr>
      </p:pic>
    </p:spTree>
    <p:extLst>
      <p:ext uri="{BB962C8B-B14F-4D97-AF65-F5344CB8AC3E}">
        <p14:creationId xmlns:p14="http://schemas.microsoft.com/office/powerpoint/2010/main" val="144059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b="1" dirty="0"/>
              <a:t>Άπνοια: </a:t>
            </a:r>
            <a:r>
              <a:rPr lang="el-GR" dirty="0"/>
              <a:t>η εκούσια (θεληματική) παύση της αναπνοής</a:t>
            </a:r>
            <a:r>
              <a:rPr lang="el-GR" dirty="0" smtClean="0"/>
              <a:t>.</a:t>
            </a:r>
          </a:p>
          <a:p>
            <a:endParaRPr lang="el-GR" dirty="0"/>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780928"/>
            <a:ext cx="4405883" cy="3306833"/>
          </a:xfrm>
          <a:prstGeom prst="rect">
            <a:avLst/>
          </a:prstGeom>
        </p:spPr>
      </p:pic>
    </p:spTree>
    <p:extLst>
      <p:ext uri="{BB962C8B-B14F-4D97-AF65-F5344CB8AC3E}">
        <p14:creationId xmlns:p14="http://schemas.microsoft.com/office/powerpoint/2010/main" val="1471697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Πίεση:  η δύναμη που ασκείται σε μία </a:t>
            </a:r>
            <a:r>
              <a:rPr lang="el-GR" dirty="0" smtClean="0"/>
              <a:t>επιφάνεια</a:t>
            </a:r>
          </a:p>
          <a:p>
            <a:endParaRPr lang="el-GR" dirty="0"/>
          </a:p>
          <a:p>
            <a:endParaRPr lang="el-GR" dirty="0"/>
          </a:p>
          <a:p>
            <a:pPr marL="0" indent="0">
              <a:buNone/>
            </a:pPr>
            <a:r>
              <a:rPr lang="el-GR" dirty="0" smtClean="0"/>
              <a:t> </a:t>
            </a:r>
            <a:endParaRPr lang="el-GR" dirty="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564904"/>
            <a:ext cx="4979268" cy="3734451"/>
          </a:xfrm>
          <a:prstGeom prst="rect">
            <a:avLst/>
          </a:prstGeom>
        </p:spPr>
      </p:pic>
    </p:spTree>
    <p:extLst>
      <p:ext uri="{BB962C8B-B14F-4D97-AF65-F5344CB8AC3E}">
        <p14:creationId xmlns:p14="http://schemas.microsoft.com/office/powerpoint/2010/main" val="68867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052736"/>
            <a:ext cx="8229600" cy="4389120"/>
          </a:xfrm>
        </p:spPr>
        <p:txBody>
          <a:bodyPr/>
          <a:lstStyle/>
          <a:p>
            <a:r>
              <a:rPr lang="el-GR" dirty="0" err="1"/>
              <a:t>Aτμοσφαιρική</a:t>
            </a:r>
            <a:r>
              <a:rPr lang="el-GR" dirty="0"/>
              <a:t> πίεση: Ατμοσφαιρική πίεση είναι η πίεση που ασκείται πάνω στην επιφάνεια της Γης από την ατμόσφαιρα. Ο αέρας που εισπνέουμε στο επίπεδο της θάλασσας έχει πίεση 1atm. </a:t>
            </a:r>
            <a:endParaRPr lang="el-GR" dirty="0" smtClean="0"/>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924944"/>
            <a:ext cx="4572000" cy="3429000"/>
          </a:xfrm>
          <a:prstGeom prst="rect">
            <a:avLst/>
          </a:prstGeom>
        </p:spPr>
      </p:pic>
    </p:spTree>
    <p:extLst>
      <p:ext uri="{BB962C8B-B14F-4D97-AF65-F5344CB8AC3E}">
        <p14:creationId xmlns:p14="http://schemas.microsoft.com/office/powerpoint/2010/main" val="173448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052736"/>
            <a:ext cx="8229600" cy="4389120"/>
          </a:xfrm>
        </p:spPr>
        <p:txBody>
          <a:bodyPr/>
          <a:lstStyle/>
          <a:p>
            <a:r>
              <a:rPr lang="el-GR" dirty="0"/>
              <a:t>Υδροστατική πίεση: η πίεση που δημιουργεί στο εσωτερικό του κάθε υγρό εξαιτίας του βάρους του. Ένα σώμα που είναι βυθισμένο σε ένα υγρό δέχεται πίεση σε όλα τα σημεία του</a:t>
            </a:r>
            <a:r>
              <a:rPr lang="el-GR" dirty="0" smtClean="0"/>
              <a:t>.</a:t>
            </a:r>
            <a:r>
              <a:rPr lang="el-GR" dirty="0"/>
              <a:t> </a:t>
            </a:r>
            <a:r>
              <a:rPr lang="el-GR" sz="1400" dirty="0"/>
              <a:t>Τα υγρά είναι πρακτικά ασυμπίεστα. Δεν μειώνεται ο όγκος τους με την πίεση. Δεν συμβαίνει το ίδιο όμως και με τα αέρια που συμπιέζονται, δηλαδή, μειώνεται ο όγκος τους.</a:t>
            </a:r>
          </a:p>
          <a:p>
            <a:endParaRPr lang="el-GR" dirty="0" smtClean="0"/>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068960"/>
            <a:ext cx="3826126" cy="3131869"/>
          </a:xfrm>
          <a:prstGeom prst="rect">
            <a:avLst/>
          </a:prstGeom>
        </p:spPr>
      </p:pic>
    </p:spTree>
    <p:extLst>
      <p:ext uri="{BB962C8B-B14F-4D97-AF65-F5344CB8AC3E}">
        <p14:creationId xmlns:p14="http://schemas.microsoft.com/office/powerpoint/2010/main" val="381216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228</TotalTime>
  <Words>1284</Words>
  <Application>Microsoft Office PowerPoint</Application>
  <PresentationFormat>Προβολή στην οθόνη (4:3)</PresentationFormat>
  <Paragraphs>56</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Ροή</vt:lpstr>
      <vt:lpstr>Η φυσιολογία της κατάδυσης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 Η φυσιολογία της αναπνοής </vt:lpstr>
      <vt:lpstr>Παρουσίαση του PowerPoint</vt:lpstr>
      <vt:lpstr>Με κομμένη την ανάσα </vt:lpstr>
      <vt:lpstr>Καταδυτικό αντανακλαστικό!</vt:lpstr>
      <vt:lpstr>Β. ΠΙΕΣΗ </vt:lpstr>
      <vt:lpstr>Παρουσίαση του PowerPoint</vt:lpstr>
      <vt:lpstr>Παρουσίαση του PowerPoint</vt:lpstr>
      <vt:lpstr>Παρουσίαση του PowerPoint</vt:lpstr>
      <vt:lpstr>Παρουσίαση του PowerPoint</vt:lpstr>
      <vt:lpstr>Καταδυτικό αντανακλαστικό και πνεύμονες</vt:lpstr>
      <vt:lpstr>Παρουσίαση του PowerPoint</vt:lpstr>
      <vt:lpstr>Παρουσίαση του PowerPoint</vt:lpstr>
      <vt:lpstr>Πως λειτουργεί το καταδυτικό αντανακλαστικό</vt:lpstr>
      <vt:lpstr>Παρουσίαση του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φυσιολογία της κατάδυσης</dc:title>
  <dc:creator>HP</dc:creator>
  <cp:lastModifiedBy>HP</cp:lastModifiedBy>
  <cp:revision>13</cp:revision>
  <dcterms:created xsi:type="dcterms:W3CDTF">2020-04-26T12:51:12Z</dcterms:created>
  <dcterms:modified xsi:type="dcterms:W3CDTF">2020-04-26T23:36:57Z</dcterms:modified>
</cp:coreProperties>
</file>